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3" r:id="rId5"/>
    <p:sldId id="314" r:id="rId6"/>
    <p:sldId id="325" r:id="rId7"/>
    <p:sldId id="316" r:id="rId8"/>
    <p:sldId id="317" r:id="rId9"/>
    <p:sldId id="322" r:id="rId10"/>
    <p:sldId id="318" r:id="rId11"/>
    <p:sldId id="321" r:id="rId12"/>
    <p:sldId id="375" r:id="rId13"/>
    <p:sldId id="376" r:id="rId14"/>
    <p:sldId id="319" r:id="rId15"/>
    <p:sldId id="320" r:id="rId16"/>
    <p:sldId id="326" r:id="rId17"/>
    <p:sldId id="328" r:id="rId18"/>
    <p:sldId id="327" r:id="rId19"/>
    <p:sldId id="377" r:id="rId20"/>
    <p:sldId id="329" r:id="rId21"/>
    <p:sldId id="332" r:id="rId22"/>
    <p:sldId id="331" r:id="rId23"/>
    <p:sldId id="333" r:id="rId24"/>
    <p:sldId id="334" r:id="rId25"/>
    <p:sldId id="336" r:id="rId26"/>
    <p:sldId id="337" r:id="rId27"/>
    <p:sldId id="338" r:id="rId28"/>
    <p:sldId id="947" r:id="rId29"/>
    <p:sldId id="340" r:id="rId30"/>
    <p:sldId id="341" r:id="rId31"/>
    <p:sldId id="342" r:id="rId32"/>
    <p:sldId id="343" r:id="rId33"/>
    <p:sldId id="344" r:id="rId34"/>
    <p:sldId id="345" r:id="rId35"/>
    <p:sldId id="625" r:id="rId36"/>
    <p:sldId id="629" r:id="rId37"/>
    <p:sldId id="630" r:id="rId38"/>
    <p:sldId id="626" r:id="rId39"/>
    <p:sldId id="627" r:id="rId40"/>
    <p:sldId id="628" r:id="rId41"/>
    <p:sldId id="346" r:id="rId42"/>
    <p:sldId id="347" r:id="rId43"/>
    <p:sldId id="356" r:id="rId44"/>
    <p:sldId id="349" r:id="rId45"/>
    <p:sldId id="624" r:id="rId46"/>
    <p:sldId id="350" r:id="rId47"/>
    <p:sldId id="351" r:id="rId48"/>
    <p:sldId id="352" r:id="rId49"/>
    <p:sldId id="353" r:id="rId50"/>
    <p:sldId id="354" r:id="rId51"/>
    <p:sldId id="355" r:id="rId52"/>
    <p:sldId id="357" r:id="rId53"/>
    <p:sldId id="358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8" r:id="rId69"/>
    <p:sldId id="380" r:id="rId70"/>
    <p:sldId id="379" r:id="rId71"/>
    <p:sldId id="382" r:id="rId72"/>
    <p:sldId id="383" r:id="rId73"/>
    <p:sldId id="385" r:id="rId74"/>
    <p:sldId id="384" r:id="rId75"/>
    <p:sldId id="386" r:id="rId76"/>
    <p:sldId id="387" r:id="rId77"/>
    <p:sldId id="435" r:id="rId78"/>
    <p:sldId id="838" r:id="rId79"/>
    <p:sldId id="436" r:id="rId80"/>
    <p:sldId id="437" r:id="rId81"/>
    <p:sldId id="438" r:id="rId82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テキストボックス 7"/>
          <p:cNvSpPr txBox="1"/>
          <p:nvPr userDrawn="1"/>
        </p:nvSpPr>
        <p:spPr>
          <a:xfrm>
            <a:off x="-46990" y="4194810"/>
            <a:ext cx="9008745" cy="2308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3800">
                <a:solidFill>
                  <a:schemeClr val="bg1">
                    <a:lumMod val="95000"/>
                  </a:schemeClr>
                </a:solidFill>
                <a:latin typeface="Segoe UI Black" panose="020B0A02040204020203" charset="0"/>
              </a:rPr>
              <a:t>OpenData</a:t>
            </a:r>
            <a:endParaRPr lang="en-US" altLang="ja-JP" sz="13800">
              <a:solidFill>
                <a:schemeClr val="bg1">
                  <a:lumMod val="95000"/>
                </a:schemeClr>
              </a:solidFill>
              <a:latin typeface="Segoe UI Black" panose="020B0A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四角形 8"/>
          <p:cNvSpPr/>
          <p:nvPr userDrawn="1"/>
        </p:nvSpPr>
        <p:spPr>
          <a:xfrm>
            <a:off x="-13970" y="-8890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 userDrawn="1"/>
        </p:nvSpPr>
        <p:spPr>
          <a:xfrm>
            <a:off x="-13970" y="6757035"/>
            <a:ext cx="9161780" cy="977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1"/>
          <p:cNvSpPr>
            <a:spLocks noGrp="1"/>
          </p:cNvSpPr>
          <p:nvPr/>
        </p:nvSpPr>
        <p:spPr>
          <a:xfrm>
            <a:off x="655320" y="2352040"/>
            <a:ext cx="6605270" cy="1151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j-cs"/>
              </a:defRPr>
            </a:lvl1pPr>
          </a:lstStyle>
          <a:p>
            <a:pPr algn="l"/>
            <a:r>
              <a:rPr lang="ja-JP" altLang="en-US" sz="5400" b="1"/>
              <a:t>自治体が行うオープンデータ</a:t>
            </a:r>
            <a:endParaRPr lang="ja-JP" altLang="en-US" sz="5400" b="1"/>
          </a:p>
        </p:txBody>
      </p:sp>
      <p:sp>
        <p:nvSpPr>
          <p:cNvPr id="5" name="サブタイトル 2"/>
          <p:cNvSpPr>
            <a:spLocks noGrp="1"/>
          </p:cNvSpPr>
          <p:nvPr/>
        </p:nvSpPr>
        <p:spPr>
          <a:xfrm>
            <a:off x="716280" y="3729355"/>
            <a:ext cx="5461635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テンプレート版（</a:t>
            </a:r>
            <a:r>
              <a:rPr lang="en-US" altLang="ja-JP"/>
              <a:t>2018</a:t>
            </a:r>
            <a:r>
              <a:rPr lang="ja-JP" altLang="en-US"/>
              <a:t>年</a:t>
            </a:r>
            <a:r>
              <a:rPr lang="en-US" altLang="ja-JP"/>
              <a:t>12</a:t>
            </a:r>
            <a:r>
              <a:rPr lang="ja-JP" altLang="en-US"/>
              <a:t>月公開）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-8890" y="3503295"/>
            <a:ext cx="9162415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サブタイトル 2"/>
          <p:cNvSpPr>
            <a:spLocks noGrp="1"/>
          </p:cNvSpPr>
          <p:nvPr/>
        </p:nvSpPr>
        <p:spPr>
          <a:xfrm>
            <a:off x="4375785" y="5845175"/>
            <a:ext cx="4618990" cy="606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/>
              <a:t>　　　　　　　　喜多　耕一</a:t>
            </a:r>
            <a:endParaRPr lang="ja-JP" altLang="en-US"/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297815" y="2147570"/>
            <a:ext cx="854837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国のホームページなどにも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説明があります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5885"/>
            <a:ext cx="9131935" cy="628713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83185"/>
            <a:ext cx="9146540" cy="630999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86995"/>
            <a:ext cx="9145270" cy="6337300"/>
          </a:xfrm>
          <a:prstGeom prst="rect">
            <a:avLst/>
          </a:prstGeom>
        </p:spPr>
      </p:pic>
      <p:pic>
        <p:nvPicPr>
          <p:cNvPr id="4" name="図形 3" descr="nagedasu_hakui_m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26820"/>
            <a:ext cx="7095490" cy="5266055"/>
          </a:xfrm>
          <a:prstGeom prst="rect">
            <a:avLst/>
          </a:prstGeom>
        </p:spPr>
      </p:pic>
      <p:pic>
        <p:nvPicPr>
          <p:cNvPr id="7" name="図形 6" descr="fashion_model_wo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3017520"/>
            <a:ext cx="3026410" cy="392557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4869180" y="149860"/>
            <a:ext cx="3147695" cy="3520440"/>
          </a:xfrm>
          <a:custGeom>
            <a:avLst/>
            <a:gdLst>
              <a:gd name="connsiteX0" fmla="*/ 1136 w 4854"/>
              <a:gd name="connsiteY0" fmla="*/ 3659 h 5368"/>
              <a:gd name="connsiteX1" fmla="*/ 139 w 4854"/>
              <a:gd name="connsiteY1" fmla="*/ 4808 h 5368"/>
              <a:gd name="connsiteX2" fmla="*/ 1301 w 4854"/>
              <a:gd name="connsiteY2" fmla="*/ 4287 h 5368"/>
              <a:gd name="connsiteX3" fmla="*/ 1225 w 4854"/>
              <a:gd name="connsiteY3" fmla="*/ 5356 h 5368"/>
              <a:gd name="connsiteX4" fmla="*/ 1859 w 4854"/>
              <a:gd name="connsiteY4" fmla="*/ 4574 h 5368"/>
              <a:gd name="connsiteX5" fmla="*/ 2162 w 4854"/>
              <a:gd name="connsiteY5" fmla="*/ 5368 h 5368"/>
              <a:gd name="connsiteX6" fmla="*/ 2479 w 4854"/>
              <a:gd name="connsiteY6" fmla="*/ 4530 h 5368"/>
              <a:gd name="connsiteX7" fmla="*/ 3054 w 4854"/>
              <a:gd name="connsiteY7" fmla="*/ 5105 h 5368"/>
              <a:gd name="connsiteX8" fmla="*/ 3249 w 4854"/>
              <a:gd name="connsiteY8" fmla="*/ 4167 h 5368"/>
              <a:gd name="connsiteX9" fmla="*/ 3895 w 4854"/>
              <a:gd name="connsiteY9" fmla="*/ 4869 h 5368"/>
              <a:gd name="connsiteX10" fmla="*/ 3700 w 4854"/>
              <a:gd name="connsiteY10" fmla="*/ 3928 h 5368"/>
              <a:gd name="connsiteX11" fmla="*/ 4589 w 4854"/>
              <a:gd name="connsiteY11" fmla="*/ 4117 h 5368"/>
              <a:gd name="connsiteX12" fmla="*/ 3940 w 4854"/>
              <a:gd name="connsiteY12" fmla="*/ 3468 h 5368"/>
              <a:gd name="connsiteX13" fmla="*/ 4854 w 4854"/>
              <a:gd name="connsiteY13" fmla="*/ 3202 h 5368"/>
              <a:gd name="connsiteX14" fmla="*/ 3999 w 4854"/>
              <a:gd name="connsiteY14" fmla="*/ 2582 h 5368"/>
              <a:gd name="connsiteX15" fmla="*/ 4854 w 4854"/>
              <a:gd name="connsiteY15" fmla="*/ 2184 h 5368"/>
              <a:gd name="connsiteX16" fmla="*/ 4303 w 4854"/>
              <a:gd name="connsiteY16" fmla="*/ 1707 h 5368"/>
              <a:gd name="connsiteX17" fmla="*/ 4545 w 4854"/>
              <a:gd name="connsiteY17" fmla="*/ 930 h 5368"/>
              <a:gd name="connsiteX18" fmla="*/ 3808 w 4854"/>
              <a:gd name="connsiteY18" fmla="*/ 1267 h 5368"/>
              <a:gd name="connsiteX19" fmla="*/ 3895 w 4854"/>
              <a:gd name="connsiteY19" fmla="*/ 296 h 5368"/>
              <a:gd name="connsiteX20" fmla="*/ 3246 w 4854"/>
              <a:gd name="connsiteY20" fmla="*/ 768 h 5368"/>
              <a:gd name="connsiteX21" fmla="*/ 2995 w 4854"/>
              <a:gd name="connsiteY21" fmla="*/ 0 h 5368"/>
              <a:gd name="connsiteX22" fmla="*/ 2538 w 4854"/>
              <a:gd name="connsiteY22" fmla="*/ 679 h 5368"/>
              <a:gd name="connsiteX23" fmla="*/ 2022 w 4854"/>
              <a:gd name="connsiteY23" fmla="*/ 45 h 5368"/>
              <a:gd name="connsiteX24" fmla="*/ 1859 w 4854"/>
              <a:gd name="connsiteY24" fmla="*/ 782 h 5368"/>
              <a:gd name="connsiteX25" fmla="*/ 1004 w 4854"/>
              <a:gd name="connsiteY25" fmla="*/ 517 h 5368"/>
              <a:gd name="connsiteX26" fmla="*/ 1263 w 4854"/>
              <a:gd name="connsiteY26" fmla="*/ 1476 h 5368"/>
              <a:gd name="connsiteX27" fmla="*/ 428 w 4854"/>
              <a:gd name="connsiteY27" fmla="*/ 1343 h 5368"/>
              <a:gd name="connsiteX28" fmla="*/ 1004 w 4854"/>
              <a:gd name="connsiteY28" fmla="*/ 2184 h 5368"/>
              <a:gd name="connsiteX29" fmla="*/ 0 w 4854"/>
              <a:gd name="connsiteY29" fmla="*/ 2391 h 5368"/>
              <a:gd name="connsiteX30" fmla="*/ 1048 w 4854"/>
              <a:gd name="connsiteY30" fmla="*/ 2878 h 5368"/>
              <a:gd name="connsiteX31" fmla="*/ 295 w 4854"/>
              <a:gd name="connsiteY31" fmla="*/ 3541 h 5368"/>
              <a:gd name="connsiteX32" fmla="*/ 1136 w 4854"/>
              <a:gd name="connsiteY32" fmla="*/ 3659 h 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54" h="5368">
                <a:moveTo>
                  <a:pt x="1136" y="3659"/>
                </a:moveTo>
                <a:lnTo>
                  <a:pt x="139" y="4808"/>
                </a:lnTo>
                <a:lnTo>
                  <a:pt x="1301" y="4287"/>
                </a:lnTo>
                <a:lnTo>
                  <a:pt x="1225" y="5356"/>
                </a:lnTo>
                <a:lnTo>
                  <a:pt x="1859" y="4574"/>
                </a:lnTo>
                <a:lnTo>
                  <a:pt x="2162" y="5368"/>
                </a:lnTo>
                <a:lnTo>
                  <a:pt x="2479" y="4530"/>
                </a:lnTo>
                <a:lnTo>
                  <a:pt x="3054" y="5105"/>
                </a:lnTo>
                <a:lnTo>
                  <a:pt x="3249" y="4167"/>
                </a:lnTo>
                <a:lnTo>
                  <a:pt x="3895" y="4869"/>
                </a:lnTo>
                <a:lnTo>
                  <a:pt x="3700" y="3928"/>
                </a:lnTo>
                <a:lnTo>
                  <a:pt x="4589" y="4117"/>
                </a:lnTo>
                <a:lnTo>
                  <a:pt x="3940" y="3468"/>
                </a:lnTo>
                <a:lnTo>
                  <a:pt x="4854" y="3202"/>
                </a:lnTo>
                <a:lnTo>
                  <a:pt x="3999" y="2582"/>
                </a:lnTo>
                <a:lnTo>
                  <a:pt x="4854" y="2184"/>
                </a:lnTo>
                <a:lnTo>
                  <a:pt x="4303" y="1707"/>
                </a:lnTo>
                <a:lnTo>
                  <a:pt x="4545" y="930"/>
                </a:lnTo>
                <a:lnTo>
                  <a:pt x="3808" y="1267"/>
                </a:lnTo>
                <a:lnTo>
                  <a:pt x="3895" y="296"/>
                </a:lnTo>
                <a:lnTo>
                  <a:pt x="3246" y="768"/>
                </a:lnTo>
                <a:lnTo>
                  <a:pt x="2995" y="0"/>
                </a:lnTo>
                <a:lnTo>
                  <a:pt x="2538" y="679"/>
                </a:lnTo>
                <a:lnTo>
                  <a:pt x="2022" y="45"/>
                </a:lnTo>
                <a:lnTo>
                  <a:pt x="1859" y="782"/>
                </a:lnTo>
                <a:lnTo>
                  <a:pt x="1004" y="517"/>
                </a:lnTo>
                <a:lnTo>
                  <a:pt x="1263" y="1476"/>
                </a:lnTo>
                <a:lnTo>
                  <a:pt x="428" y="1343"/>
                </a:lnTo>
                <a:lnTo>
                  <a:pt x="1004" y="2184"/>
                </a:lnTo>
                <a:lnTo>
                  <a:pt x="0" y="2391"/>
                </a:lnTo>
                <a:lnTo>
                  <a:pt x="1048" y="2878"/>
                </a:lnTo>
                <a:lnTo>
                  <a:pt x="295" y="3541"/>
                </a:lnTo>
                <a:lnTo>
                  <a:pt x="1136" y="36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699125" y="799465"/>
            <a:ext cx="1487170" cy="261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文字が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小さすぎて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よめなーい！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1483995"/>
            <a:ext cx="8639175" cy="334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（国及び地方公共団体等が保有する官民データの容易な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利用等）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endParaRPr lang="ja-JP" altLang="en-US" sz="20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その他の高度情報通信ネットワーク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を通じて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容易に利用</a:t>
            </a:r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できるよう、必要な措置を講ずるもの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261620"/>
            <a:ext cx="7833360" cy="735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20040" y="805815"/>
            <a:ext cx="86391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第十一条　</a:t>
            </a:r>
            <a:r>
              <a:rPr lang="ja-JP" altLang="en-US" sz="2400" b="1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国及び地方公共団体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は、自らが保有する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官民データについて、個人及び法人の権利利益、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国の安全等が害されることのないようにしつつ、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国民がインターネットその他の高度情報通信ネットワーク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　を通じて容易に利用できるよう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、必要な措置を講ずるもの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　とする。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655320" y="190500"/>
            <a:ext cx="7833360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28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官民データ活用推進基本法</a:t>
            </a:r>
            <a:endParaRPr lang="ja-JP" altLang="en-US" sz="28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56565" y="3747135"/>
            <a:ext cx="8211185" cy="542290"/>
          </a:xfrm>
          <a:prstGeom prst="rect">
            <a:avLst/>
          </a:prstGeom>
          <a:noFill/>
        </p:spPr>
        <p:txBody>
          <a:bodyPr spcFirstLastPara="0" wrap="square" lIns="91440" tIns="45720" rIns="91440" bIns="4572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accent6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cs typeface="+mn-cs"/>
                <a:sym typeface="+mn-ea"/>
              </a:rPr>
              <a:t>オープンデータの定義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cs typeface="+mn-cs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824230" y="4289425"/>
            <a:ext cx="7934325" cy="1988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  <a:sym typeface="+mn-ea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-53975" y="3604895"/>
            <a:ext cx="9227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上下矢印 4"/>
          <p:cNvSpPr/>
          <p:nvPr/>
        </p:nvSpPr>
        <p:spPr>
          <a:xfrm>
            <a:off x="1420495" y="2987040"/>
            <a:ext cx="495935" cy="1303020"/>
          </a:xfrm>
          <a:prstGeom prst="upDownArrow">
            <a:avLst>
              <a:gd name="adj1" fmla="val 3854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39495" y="3401695"/>
            <a:ext cx="1442720" cy="47752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 anchor="ctr" anchorCtr="0">
            <a:spAutoFit/>
          </a:bodyPr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同じ！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コンテンツプレースホルダ 10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36610" y="658876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13305"/>
            <a:ext cx="7833360" cy="1597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行政の</a:t>
            </a:r>
            <a:r>
              <a:rPr lang="ja-JP" altLang="en-US" sz="4800" b="1"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800">
                <a:latin typeface="游ゴシック" panose="020B0400000000000000" charset="-128"/>
                <a:ea typeface="游ゴシック" panose="020B0400000000000000" charset="-128"/>
              </a:rPr>
              <a:t>法律で義務付けられている</a:t>
            </a:r>
            <a:endParaRPr lang="ja-JP" altLang="en-US" sz="48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2303780"/>
            <a:ext cx="7833360" cy="1219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そうするとこういう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職員の人もいますよね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0430" y="112395"/>
            <a:ext cx="4431030" cy="663448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797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10" name="コンテンツプレースホルダ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4860" y="660654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オープンデータって何？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753995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著作権とライセンス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テキストボックス 9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5435" y="375729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このホームページの写真は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5748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043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ホームページのごみカレンダーは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誰でも自由に使えますか？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46990" y="616648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73025"/>
            <a:ext cx="9135110" cy="60807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1576705" y="1294130"/>
            <a:ext cx="6122035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答えは「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No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」です！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3" name="Google Shape;743;p84"/>
          <p:cNvSpPr txBox="1"/>
          <p:nvPr/>
        </p:nvSpPr>
        <p:spPr>
          <a:xfrm>
            <a:off x="920750" y="2390775"/>
            <a:ext cx="748284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ホームページには（</a:t>
            </a:r>
            <a:r>
              <a:rPr lang="en-US" altLang="ja-JP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）マークがあります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20015"/>
            <a:ext cx="9140825" cy="602996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699135" y="5318760"/>
            <a:ext cx="2773680" cy="347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二等辺三角形 7"/>
          <p:cNvSpPr/>
          <p:nvPr/>
        </p:nvSpPr>
        <p:spPr>
          <a:xfrm flipV="1">
            <a:off x="1348105" y="4559300"/>
            <a:ext cx="384810" cy="7594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2" name="図形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3816350"/>
            <a:ext cx="6092825" cy="742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</p:pic>
      <p:sp>
        <p:nvSpPr>
          <p:cNvPr id="13" name="テキストボックス 12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1819910"/>
            <a:ext cx="8167370" cy="14833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コピーライトは、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「このページの情報は著作権があるので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勝手に使えません」というマーク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4445" y="105410"/>
            <a:ext cx="8768080" cy="6341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2" name="Google Shape;743;p84"/>
          <p:cNvSpPr txBox="1"/>
          <p:nvPr/>
        </p:nvSpPr>
        <p:spPr>
          <a:xfrm>
            <a:off x="605155" y="2222500"/>
            <a:ext cx="8167370" cy="14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alpha val="65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ホームページの情報は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勝手に利用することはできません！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390890" y="6566535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3" name="Google Shape;743;p84"/>
          <p:cNvSpPr txBox="1"/>
          <p:nvPr/>
        </p:nvSpPr>
        <p:spPr>
          <a:xfrm>
            <a:off x="405130" y="798195"/>
            <a:ext cx="6056630" cy="1343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ところで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オープンデータって？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 descr="questions-1922476_128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0602" r="25422"/>
          <a:stretch>
            <a:fillRect/>
          </a:stretch>
        </p:blipFill>
        <p:spPr>
          <a:xfrm>
            <a:off x="6461760" y="627380"/>
            <a:ext cx="2463800" cy="5602605"/>
          </a:xfrm>
          <a:prstGeom prst="rect">
            <a:avLst/>
          </a:prstGeom>
        </p:spPr>
      </p:pic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718185" y="1732915"/>
            <a:ext cx="7833360" cy="960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ホームページ＝公開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718185" y="3328670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≠Open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77152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公開は「オープン」ではない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690245" y="194246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公開＝</a:t>
            </a:r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Publish</a:t>
            </a:r>
            <a:endParaRPr lang="en-US" altLang="ja-JP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690245" y="3413125"/>
            <a:ext cx="7821295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5400">
                <a:latin typeface="游ゴシック" panose="020B0400000000000000" charset="-128"/>
                <a:ea typeface="游ゴシック" panose="020B0400000000000000" charset="-128"/>
              </a:rPr>
              <a:t>Open</a:t>
            </a:r>
            <a:r>
              <a:rPr lang="ja-JP" altLang="en-US" sz="5400">
                <a:latin typeface="游ゴシック" panose="020B0400000000000000" charset="-128"/>
                <a:ea typeface="游ゴシック" panose="020B0400000000000000" charset="-128"/>
              </a:rPr>
              <a:t>＝開放</a:t>
            </a:r>
            <a:endParaRPr lang="ja-JP" altLang="en-US" sz="5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rcRect b="11509"/>
          <a:stretch>
            <a:fillRect/>
          </a:stretch>
        </p:blipFill>
        <p:spPr>
          <a:xfrm>
            <a:off x="-635" y="124460"/>
            <a:ext cx="9133205" cy="612267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79375" y="6247130"/>
            <a:ext cx="8973820" cy="46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引用：北海道森町のホームページ（http://www.town.hokkaido-mori.lg.jp/bunya/morimachi/）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各自、説明したい市町村のホームページで、写真のあるページに置き換えてください。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320675" y="2668905"/>
            <a:ext cx="8520430" cy="151955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でも、自由に使ってはダメな情報を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ホームページに載せてますか？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41910" y="11239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7415" y="112395"/>
            <a:ext cx="4432935" cy="66370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 flipH="1">
            <a:off x="1292860" y="156210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02510" y="1146175"/>
            <a:ext cx="1913890" cy="3963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情報は、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ホームページで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公開してるじゃ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181610" y="4130675"/>
            <a:ext cx="2286000" cy="1911350"/>
          </a:xfrm>
          <a:prstGeom prst="wedgeRoundRectCallout">
            <a:avLst>
              <a:gd name="adj1" fmla="val 72194"/>
              <a:gd name="adj2" fmla="val -478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これって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750" y="658622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四角形 1"/>
          <p:cNvSpPr/>
          <p:nvPr/>
        </p:nvSpPr>
        <p:spPr>
          <a:xfrm>
            <a:off x="2375535" y="98425"/>
            <a:ext cx="6764020" cy="63220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コンテンツプレースホルダ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flipH="1">
            <a:off x="7620" y="98425"/>
            <a:ext cx="4450080" cy="6662420"/>
          </a:xfrm>
          <a:prstGeom prst="rect">
            <a:avLst/>
          </a:prstGeom>
        </p:spPr>
      </p:pic>
      <p:sp>
        <p:nvSpPr>
          <p:cNvPr id="6" name="フリーフォーム 5"/>
          <p:cNvSpPr/>
          <p:nvPr/>
        </p:nvSpPr>
        <p:spPr>
          <a:xfrm>
            <a:off x="2903855" y="112395"/>
            <a:ext cx="5133340" cy="4953635"/>
          </a:xfrm>
          <a:custGeom>
            <a:avLst/>
            <a:gdLst>
              <a:gd name="connsiteX0" fmla="*/ 3035 w 8084"/>
              <a:gd name="connsiteY0" fmla="*/ 5317 h 7801"/>
              <a:gd name="connsiteX1" fmla="*/ 2273 w 8084"/>
              <a:gd name="connsiteY1" fmla="*/ 6331 h 7801"/>
              <a:gd name="connsiteX2" fmla="*/ 3259 w 8084"/>
              <a:gd name="connsiteY2" fmla="*/ 6230 h 7801"/>
              <a:gd name="connsiteX3" fmla="*/ 3156 w 8084"/>
              <a:gd name="connsiteY3" fmla="*/ 7784 h 7801"/>
              <a:gd name="connsiteX4" fmla="*/ 4017 w 8084"/>
              <a:gd name="connsiteY4" fmla="*/ 6647 h 7801"/>
              <a:gd name="connsiteX5" fmla="*/ 4429 w 8084"/>
              <a:gd name="connsiteY5" fmla="*/ 7801 h 7801"/>
              <a:gd name="connsiteX6" fmla="*/ 4859 w 8084"/>
              <a:gd name="connsiteY6" fmla="*/ 6583 h 7801"/>
              <a:gd name="connsiteX7" fmla="*/ 5639 w 8084"/>
              <a:gd name="connsiteY7" fmla="*/ 7419 h 7801"/>
              <a:gd name="connsiteX8" fmla="*/ 5905 w 8084"/>
              <a:gd name="connsiteY8" fmla="*/ 6056 h 7801"/>
              <a:gd name="connsiteX9" fmla="*/ 6782 w 8084"/>
              <a:gd name="connsiteY9" fmla="*/ 7076 h 7801"/>
              <a:gd name="connsiteX10" fmla="*/ 6517 w 8084"/>
              <a:gd name="connsiteY10" fmla="*/ 5708 h 7801"/>
              <a:gd name="connsiteX11" fmla="*/ 7724 w 8084"/>
              <a:gd name="connsiteY11" fmla="*/ 5983 h 7801"/>
              <a:gd name="connsiteX12" fmla="*/ 6843 w 8084"/>
              <a:gd name="connsiteY12" fmla="*/ 5040 h 7801"/>
              <a:gd name="connsiteX13" fmla="*/ 8084 w 8084"/>
              <a:gd name="connsiteY13" fmla="*/ 4653 h 7801"/>
              <a:gd name="connsiteX14" fmla="*/ 6923 w 8084"/>
              <a:gd name="connsiteY14" fmla="*/ 3752 h 7801"/>
              <a:gd name="connsiteX15" fmla="*/ 8084 w 8084"/>
              <a:gd name="connsiteY15" fmla="*/ 3174 h 7801"/>
              <a:gd name="connsiteX16" fmla="*/ 6817 w 8084"/>
              <a:gd name="connsiteY16" fmla="*/ 2643 h 7801"/>
              <a:gd name="connsiteX17" fmla="*/ 7717 w 8084"/>
              <a:gd name="connsiteY17" fmla="*/ 1816 h 7801"/>
              <a:gd name="connsiteX18" fmla="*/ 6664 w 8084"/>
              <a:gd name="connsiteY18" fmla="*/ 1841 h 7801"/>
              <a:gd name="connsiteX19" fmla="*/ 6782 w 8084"/>
              <a:gd name="connsiteY19" fmla="*/ 430 h 7801"/>
              <a:gd name="connsiteX20" fmla="*/ 5900 w 8084"/>
              <a:gd name="connsiteY20" fmla="*/ 1116 h 7801"/>
              <a:gd name="connsiteX21" fmla="*/ 5560 w 8084"/>
              <a:gd name="connsiteY21" fmla="*/ 0 h 7801"/>
              <a:gd name="connsiteX22" fmla="*/ 4939 w 8084"/>
              <a:gd name="connsiteY22" fmla="*/ 987 h 7801"/>
              <a:gd name="connsiteX23" fmla="*/ 4239 w 8084"/>
              <a:gd name="connsiteY23" fmla="*/ 65 h 7801"/>
              <a:gd name="connsiteX24" fmla="*/ 4017 w 8084"/>
              <a:gd name="connsiteY24" fmla="*/ 1136 h 7801"/>
              <a:gd name="connsiteX25" fmla="*/ 2857 w 8084"/>
              <a:gd name="connsiteY25" fmla="*/ 751 h 7801"/>
              <a:gd name="connsiteX26" fmla="*/ 3208 w 8084"/>
              <a:gd name="connsiteY26" fmla="*/ 2145 h 7801"/>
              <a:gd name="connsiteX27" fmla="*/ 2074 w 8084"/>
              <a:gd name="connsiteY27" fmla="*/ 1952 h 7801"/>
              <a:gd name="connsiteX28" fmla="*/ 2857 w 8084"/>
              <a:gd name="connsiteY28" fmla="*/ 3174 h 7801"/>
              <a:gd name="connsiteX29" fmla="*/ 0 w 8084"/>
              <a:gd name="connsiteY29" fmla="*/ 3484 h 7801"/>
              <a:gd name="connsiteX30" fmla="*/ 2916 w 8084"/>
              <a:gd name="connsiteY30" fmla="*/ 4182 h 7801"/>
              <a:gd name="connsiteX31" fmla="*/ 1894 w 8084"/>
              <a:gd name="connsiteY31" fmla="*/ 5146 h 7801"/>
              <a:gd name="connsiteX32" fmla="*/ 3035 w 8084"/>
              <a:gd name="connsiteY32" fmla="*/ 5317 h 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084" h="7801">
                <a:moveTo>
                  <a:pt x="3035" y="5317"/>
                </a:moveTo>
                <a:lnTo>
                  <a:pt x="2273" y="6331"/>
                </a:lnTo>
                <a:lnTo>
                  <a:pt x="3259" y="6230"/>
                </a:lnTo>
                <a:lnTo>
                  <a:pt x="3156" y="7784"/>
                </a:lnTo>
                <a:lnTo>
                  <a:pt x="4017" y="6647"/>
                </a:lnTo>
                <a:lnTo>
                  <a:pt x="4429" y="7801"/>
                </a:lnTo>
                <a:lnTo>
                  <a:pt x="4859" y="6583"/>
                </a:lnTo>
                <a:lnTo>
                  <a:pt x="5639" y="7419"/>
                </a:lnTo>
                <a:lnTo>
                  <a:pt x="5905" y="6056"/>
                </a:lnTo>
                <a:lnTo>
                  <a:pt x="6782" y="7076"/>
                </a:lnTo>
                <a:lnTo>
                  <a:pt x="6517" y="5708"/>
                </a:lnTo>
                <a:lnTo>
                  <a:pt x="7724" y="5983"/>
                </a:lnTo>
                <a:lnTo>
                  <a:pt x="6843" y="5040"/>
                </a:lnTo>
                <a:lnTo>
                  <a:pt x="8084" y="4653"/>
                </a:lnTo>
                <a:lnTo>
                  <a:pt x="6923" y="3752"/>
                </a:lnTo>
                <a:lnTo>
                  <a:pt x="8084" y="3174"/>
                </a:lnTo>
                <a:lnTo>
                  <a:pt x="6817" y="2643"/>
                </a:lnTo>
                <a:lnTo>
                  <a:pt x="7717" y="1816"/>
                </a:lnTo>
                <a:lnTo>
                  <a:pt x="6664" y="1841"/>
                </a:lnTo>
                <a:lnTo>
                  <a:pt x="6782" y="430"/>
                </a:lnTo>
                <a:lnTo>
                  <a:pt x="5900" y="1116"/>
                </a:lnTo>
                <a:lnTo>
                  <a:pt x="5560" y="0"/>
                </a:lnTo>
                <a:lnTo>
                  <a:pt x="4939" y="987"/>
                </a:lnTo>
                <a:lnTo>
                  <a:pt x="4239" y="65"/>
                </a:lnTo>
                <a:lnTo>
                  <a:pt x="4017" y="1136"/>
                </a:lnTo>
                <a:lnTo>
                  <a:pt x="2857" y="751"/>
                </a:lnTo>
                <a:lnTo>
                  <a:pt x="3208" y="2145"/>
                </a:lnTo>
                <a:lnTo>
                  <a:pt x="2074" y="1952"/>
                </a:lnTo>
                <a:lnTo>
                  <a:pt x="2857" y="3174"/>
                </a:lnTo>
                <a:lnTo>
                  <a:pt x="0" y="3484"/>
                </a:lnTo>
                <a:lnTo>
                  <a:pt x="2916" y="4182"/>
                </a:lnTo>
                <a:lnTo>
                  <a:pt x="1894" y="5146"/>
                </a:lnTo>
                <a:lnTo>
                  <a:pt x="3035" y="5317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066665" y="1136650"/>
            <a:ext cx="1913890" cy="4398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ホームページの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情報なんか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自由に使って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  <a:p>
            <a:r>
              <a:rPr lang="ja-JP" altLang="en-US" sz="2800">
                <a:latin typeface="游明朝 Demibold" panose="02020600000000000000" charset="-128"/>
                <a:ea typeface="游明朝 Demibold" panose="02020600000000000000" charset="-128"/>
              </a:rPr>
              <a:t>いいじゃないか！</a:t>
            </a:r>
            <a:endParaRPr lang="ja-JP" altLang="en-US" sz="2800"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sp>
        <p:nvSpPr>
          <p:cNvPr id="4" name="角丸四角形吹き出し 3"/>
          <p:cNvSpPr/>
          <p:nvPr/>
        </p:nvSpPr>
        <p:spPr>
          <a:xfrm>
            <a:off x="4895215" y="4652645"/>
            <a:ext cx="3971290" cy="1911350"/>
          </a:xfrm>
          <a:prstGeom prst="wedgeRoundRectCallout">
            <a:avLst>
              <a:gd name="adj1" fmla="val -24336"/>
              <a:gd name="adj2" fmla="val -7966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こういうこと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なんじゃない？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955" y="6563995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  <a:effectLst/>
        </p:spPr>
      </p:pic>
      <p:sp>
        <p:nvSpPr>
          <p:cNvPr id="743" name="Google Shape;743;p84"/>
          <p:cNvSpPr txBox="1"/>
          <p:nvPr/>
        </p:nvSpPr>
        <p:spPr>
          <a:xfrm>
            <a:off x="311785" y="2783205"/>
            <a:ext cx="8520430" cy="11557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ホームページに掲載している情報は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自由に使っていいと思って載せていませんか？</a:t>
            </a:r>
            <a:endParaRPr lang="ja-JP" altLang="en-US" sz="28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46990" y="6157595"/>
            <a:ext cx="91065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引用：北海道森町のごみカレンダー（http://www.town.hokkaido-mori.lg.jp/docs/2014090300160/files/2018a.pdf）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森町のごみカレンダーは</a:t>
            </a:r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CC-BY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です。ライセンスの説明用に、コピーライトのていで説明しています。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en-US" altLang="ja-JP" sz="1200">
                <a:latin typeface="游ゴシック" panose="020B0400000000000000" charset="-128"/>
                <a:ea typeface="游ゴシック" panose="020B0400000000000000" charset="-128"/>
              </a:rPr>
              <a:t>※</a:t>
            </a:r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各自、説明する市町村の避難所やごみカレンダーなどに置き換えてください。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8590"/>
            <a:ext cx="8227060" cy="579945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273685" y="2256790"/>
            <a:ext cx="8520430" cy="203581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じゃあ、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オープンデータで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40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いいですよね！</a:t>
            </a:r>
            <a:endParaRPr lang="ja-JP" altLang="en-US" sz="40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87630"/>
            <a:ext cx="9145270" cy="6092825"/>
          </a:xfrm>
          <a:prstGeom prst="rect">
            <a:avLst/>
          </a:prstGeom>
        </p:spPr>
      </p:pic>
      <p:sp>
        <p:nvSpPr>
          <p:cNvPr id="743" name="Google Shape;743;p84"/>
          <p:cNvSpPr txBox="1"/>
          <p:nvPr/>
        </p:nvSpPr>
        <p:spPr>
          <a:xfrm>
            <a:off x="301625" y="3807460"/>
            <a:ext cx="8520430" cy="129730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みなさんは、他人の</a:t>
            </a:r>
            <a:r>
              <a:rPr lang="en-US" altLang="ja-JP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HP</a:t>
            </a:r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の情報を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勝手にコピペしてはいけません！</a:t>
            </a:r>
            <a:endParaRPr lang="ja-JP" altLang="en-US" sz="36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3" name="角丸四角形吹き出し 2"/>
          <p:cNvSpPr/>
          <p:nvPr/>
        </p:nvSpPr>
        <p:spPr>
          <a:xfrm>
            <a:off x="652145" y="180340"/>
            <a:ext cx="2520315" cy="2752725"/>
          </a:xfrm>
          <a:prstGeom prst="wedgeRoundRectCallout">
            <a:avLst>
              <a:gd name="adj1" fmla="val 79150"/>
              <a:gd name="adj2" fmla="val -87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コピペ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ダメ！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  <a:p>
            <a:pPr algn="ctr"/>
            <a:r>
              <a:rPr lang="ja-JP" altLang="en-US" sz="4400">
                <a:latin typeface="UD デジタル 教科書体 NK-R" panose="02020400000000000000" charset="-128"/>
                <a:ea typeface="UD デジタル 教科書体 NK-R" panose="02020400000000000000" charset="-128"/>
              </a:rPr>
              <a:t>絶対！</a:t>
            </a:r>
            <a:endParaRPr lang="ja-JP" altLang="en-US" sz="4400">
              <a:latin typeface="UD デジタル 教科書体 NK-R" panose="02020400000000000000" charset="-128"/>
              <a:ea typeface="UD デジタル 教科書体 NK-R" panose="02020400000000000000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-635" y="5863590"/>
            <a:ext cx="8973820" cy="31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フリー素材ぱくたそ（www.pakutaso.com）</a:t>
            </a:r>
            <a:endParaRPr sz="14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46555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誰でも自由に二次利用できるライセンスで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sp>
        <p:nvSpPr>
          <p:cNvPr id="4" name="Google Shape;743;p84"/>
          <p:cNvSpPr txBox="1"/>
          <p:nvPr/>
        </p:nvSpPr>
        <p:spPr>
          <a:xfrm>
            <a:off x="272415" y="5207000"/>
            <a:ext cx="8597900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tx1"/>
                </a:solidFill>
                <a:latin typeface="游明朝 Demibold" panose="02020600000000000000" charset="-128"/>
                <a:ea typeface="游明朝 Demibold" panose="02020600000000000000" charset="-128"/>
                <a:sym typeface="+mn-ea"/>
              </a:rPr>
              <a:t>それぞれあとで詳しく説明</a:t>
            </a:r>
            <a:endParaRPr lang="ja-JP" altLang="en-US" sz="3200">
              <a:solidFill>
                <a:schemeClr val="tx1"/>
              </a:solidFill>
              <a:latin typeface="游明朝 Demibold" panose="02020600000000000000" charset="-128"/>
              <a:ea typeface="游明朝 Demibold" panose="02020600000000000000" charset="-128"/>
              <a:sym typeface="+mn-ea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uiExpand="1" build="allAtOnce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2" name="四角形 1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81575" y="1211580"/>
            <a:ext cx="404622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 b="1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</a:t>
            </a:r>
            <a:endParaRPr lang="ja-JP" altLang="en-US" sz="4000" b="1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</a:rPr>
              <a:t>は</a:t>
            </a:r>
            <a:endParaRPr lang="ja-JP" altLang="en-US" sz="40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データを</a:t>
            </a:r>
            <a:r>
              <a:rPr lang="ja-JP" altLang="en-US" sz="40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endParaRPr lang="ja-JP" altLang="en-US" sz="40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4000">
                <a:latin typeface="游ゴシック" panose="020B0400000000000000" charset="-128"/>
                <a:ea typeface="游ゴシック" panose="020B0400000000000000" charset="-128"/>
              </a:rPr>
              <a:t>すること</a:t>
            </a:r>
            <a:endParaRPr lang="ja-JP" altLang="en-US" sz="40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8" name="コンテンツプレースホルダ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7945"/>
            <a:ext cx="4827270" cy="6436360"/>
          </a:xfrm>
          <a:prstGeom prst="rect">
            <a:avLst/>
          </a:prstGeom>
        </p:spPr>
      </p:pic>
      <p:pic>
        <p:nvPicPr>
          <p:cNvPr id="9" name="コンテンツプレースホルダ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2320" y="657860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772795" y="211773"/>
            <a:ext cx="7821295" cy="7613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台湾では開放資料と呼ぶ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1447165" y="6151880"/>
            <a:ext cx="66503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引用：https://howmori.org/2018/09/22/開放資料/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973455"/>
            <a:ext cx="6312535" cy="517906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-19050" y="90170"/>
            <a:ext cx="9154795" cy="63246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49605" y="483870"/>
            <a:ext cx="7821295" cy="12954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データを</a:t>
            </a:r>
            <a:r>
              <a:rPr lang="ja-JP" altLang="en-US" sz="36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開放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するには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で公開する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四角形 2"/>
          <p:cNvSpPr/>
          <p:nvPr/>
        </p:nvSpPr>
        <p:spPr>
          <a:xfrm>
            <a:off x="0" y="67945"/>
            <a:ext cx="9138920" cy="64376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466090" y="348615"/>
            <a:ext cx="8211185" cy="8756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オープンデータの定義</a:t>
            </a:r>
            <a:endParaRPr lang="ja-JP" altLang="en-US" sz="4000">
              <a:solidFill>
                <a:schemeClr val="accent1">
                  <a:lumMod val="75000"/>
                </a:schemeClr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393065" y="1637030"/>
            <a:ext cx="8496300" cy="298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誰でも自由に二次利用できる</a:t>
            </a:r>
            <a:r>
              <a:rPr lang="ja-JP" altLang="en-US" sz="2800">
                <a:solidFill>
                  <a:srgbClr val="FF0000"/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ライセンス</a:t>
            </a: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で</a:t>
            </a:r>
            <a:b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latin typeface="UD デジタル 教科書体 NP-B" panose="02020700000000000000" charset="-128"/>
                <a:ea typeface="UD デジタル 教科書体 NP-B" panose="02020700000000000000" charset="-128"/>
              </a:rPr>
              <a:t>公開されたデータ</a:t>
            </a:r>
            <a:endParaRPr lang="ja-JP" altLang="en-US" sz="28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インターネットを通じて誰でも入手する</a:t>
            </a:r>
            <a:b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</a:b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ことができるデータ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65000"/>
                  </a:schemeClr>
                </a:solidFill>
                <a:latin typeface="UD デジタル 教科書体 NP-B" panose="02020700000000000000" charset="-128"/>
                <a:ea typeface="UD デジタル 教科書体 NP-B" panose="02020700000000000000" charset="-128"/>
              </a:rPr>
              <a:t>機械判読しやすい形式で公開されたデータ</a:t>
            </a:r>
            <a:endParaRPr lang="ja-JP" altLang="en-US" sz="2800">
              <a:solidFill>
                <a:schemeClr val="bg1">
                  <a:lumMod val="65000"/>
                </a:schemeClr>
              </a:solidFill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コンテンツプレースホルダ 8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402320" y="659765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86360"/>
            <a:ext cx="9142730" cy="641667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599565" y="2660650"/>
            <a:ext cx="6056630" cy="11664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では、</a:t>
            </a:r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とは？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1001395" y="2368550"/>
            <a:ext cx="7035800" cy="12738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82550" y="4226560"/>
            <a:ext cx="2527935" cy="1295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ホームページのライセンス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8" name="二等辺三角形 7"/>
          <p:cNvSpPr/>
          <p:nvPr/>
        </p:nvSpPr>
        <p:spPr>
          <a:xfrm>
            <a:off x="25209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6307455" y="4226560"/>
            <a:ext cx="266001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著作権を放棄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0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（日本では法律があるのでできない）</a:t>
            </a:r>
            <a:endParaRPr lang="ja-JP" altLang="en-US" sz="20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8230235" y="3570605"/>
            <a:ext cx="524510" cy="655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082165"/>
            <a:ext cx="8950960" cy="18459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661670" y="220980"/>
            <a:ext cx="7821295" cy="1482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は法律で決まっている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600">
                <a:solidFill>
                  <a:srgbClr val="FF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ライセンス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は自分で決められる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232025" y="4100195"/>
            <a:ext cx="5863590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C)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と（</a:t>
            </a:r>
            <a:r>
              <a:rPr lang="en-US" altLang="ja-JP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PD</a:t>
            </a:r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）の間を埋めるライセンス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著作権を持ったまま、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自由なライセンスを指定</a:t>
            </a:r>
            <a:endParaRPr lang="ja-JP" altLang="en-US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10" name="二等辺三角形 9"/>
          <p:cNvSpPr/>
          <p:nvPr/>
        </p:nvSpPr>
        <p:spPr>
          <a:xfrm>
            <a:off x="7294245" y="3322320"/>
            <a:ext cx="505460" cy="7778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931670" y="4276090"/>
            <a:ext cx="5403850" cy="16040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出所の表示をすれば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自由に使える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オープンデータのライセンス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>
            <a:off x="4755515" y="3716655"/>
            <a:ext cx="505460" cy="5899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7" name="二等辺三角形 6"/>
          <p:cNvSpPr/>
          <p:nvPr/>
        </p:nvSpPr>
        <p:spPr>
          <a:xfrm rot="7380000">
            <a:off x="7704455" y="5701030"/>
            <a:ext cx="452755" cy="102362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14445" y="4559300"/>
            <a:ext cx="3905885" cy="154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ここにも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付いていました</a:t>
            </a:r>
            <a:endParaRPr lang="ja-JP" altLang="en-US" sz="28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1670" y="352425"/>
            <a:ext cx="7821295" cy="12395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クリエイティブ・コモンズ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reative </a:t>
            </a:r>
            <a:r>
              <a:rPr lang="en-US" altLang="ja-JP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C</a:t>
            </a:r>
            <a:r>
              <a:rPr lang="ja-JP" altLang="en-US" sz="3600" b="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ommons</a:t>
            </a:r>
            <a:endParaRPr lang="ja-JP" altLang="en-US" sz="3600" b="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13460" y="4024630"/>
            <a:ext cx="7232015" cy="13335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このマークがついていれば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28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そのデータはオープンデータになる</a:t>
            </a:r>
            <a:endParaRPr lang="ja-JP" altLang="en-US" sz="28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154555"/>
            <a:ext cx="4156710" cy="1562100"/>
          </a:xfrm>
          <a:prstGeom prst="rect">
            <a:avLst/>
          </a:prstGeom>
        </p:spPr>
      </p:pic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rcRect b="5044"/>
          <a:stretch>
            <a:fillRect/>
          </a:stretch>
        </p:blipFill>
        <p:spPr>
          <a:xfrm>
            <a:off x="-1270" y="50165"/>
            <a:ext cx="9147175" cy="6514465"/>
          </a:xfrm>
          <a:prstGeom prst="rect">
            <a:avLst/>
          </a:prstGeom>
        </p:spPr>
      </p:pic>
      <p:sp>
        <p:nvSpPr>
          <p:cNvPr id="4" name="Google Shape;743;p84"/>
          <p:cNvSpPr txBox="1"/>
          <p:nvPr/>
        </p:nvSpPr>
        <p:spPr>
          <a:xfrm>
            <a:off x="180340" y="452120"/>
            <a:ext cx="6056630" cy="1082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600">
                <a:solidFill>
                  <a:schemeClr val="tx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行政のオープンデータ</a:t>
            </a:r>
            <a:endParaRPr lang="ja-JP" altLang="en-US" sz="3600">
              <a:solidFill>
                <a:schemeClr val="tx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8144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84455"/>
            <a:ext cx="9132570" cy="493204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63385" y="2426335"/>
            <a:ext cx="1097915" cy="5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43" name="Google Shape;743;p84"/>
          <p:cNvSpPr txBox="1"/>
          <p:nvPr/>
        </p:nvSpPr>
        <p:spPr>
          <a:xfrm>
            <a:off x="311785" y="4122420"/>
            <a:ext cx="8520430" cy="11931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北海道のオープンデータにも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  <a:p>
            <a:pPr lvl="0" algn="ctr"/>
            <a:r>
              <a:rPr lang="ja-JP" altLang="en-US" sz="320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マークが付いています</a:t>
            </a:r>
            <a:endParaRPr lang="ja-JP" altLang="en-US" sz="320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6990" y="6166485"/>
            <a:ext cx="89738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latin typeface="游ゴシック" panose="020B0400000000000000" charset="-128"/>
                <a:ea typeface="游ゴシック" panose="020B0400000000000000" charset="-128"/>
              </a:rPr>
              <a:t>引用：北海道オープンデータポータルサイト（https://www.harp.lg.jp/opendata/dataset/254.html）</a:t>
            </a:r>
            <a:endParaRPr lang="ja-JP" altLang="en-US" sz="1200">
              <a:latin typeface="游ゴシック" panose="020B0400000000000000" charset="-128"/>
              <a:ea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93980" y="1800860"/>
            <a:ext cx="88436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「政府標準利用規約」もあるけど、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クリエイティブ・コモンズ</a:t>
            </a:r>
            <a:r>
              <a:rPr lang="en-US" altLang="ja-JP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4.0</a:t>
            </a: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国際に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>
                <a:latin typeface="UD デジタル 教科書体 NP-B" panose="02020700000000000000" charset="-128"/>
                <a:ea typeface="UD デジタル 教科書体 NP-B" panose="02020700000000000000" charset="-128"/>
              </a:rPr>
              <a:t>互換なので同じと考えて良い</a:t>
            </a:r>
            <a:endParaRPr lang="ja-JP" altLang="en-US" sz="3600">
              <a:latin typeface="UD デジタル 教科書体 NP-B" panose="02020700000000000000" charset="-128"/>
              <a:ea typeface="UD デジタル 教科書体 NP-B" panose="020207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テキストボックス 2"/>
          <p:cNvSpPr txBox="1"/>
          <p:nvPr/>
        </p:nvSpPr>
        <p:spPr>
          <a:xfrm>
            <a:off x="581660" y="2409190"/>
            <a:ext cx="7981315" cy="121983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ライセンスを自由に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latin typeface="游ゴシック" panose="020B0400000000000000" charset="-128"/>
                <a:ea typeface="游ゴシック" panose="020B0400000000000000" charset="-128"/>
              </a:rPr>
              <a:t>設定しているデータの例</a:t>
            </a:r>
            <a:endParaRPr lang="ja-JP" altLang="en-US" sz="36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5410"/>
            <a:ext cx="8564245" cy="63531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694055" y="3036570"/>
            <a:ext cx="7981315" cy="121983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商用利用などに一部制限があります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利用規約を確認しましょうね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22580" y="6415405"/>
            <a:ext cx="44881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/>
              <a:t>https://www.irasutoya.com/</a:t>
            </a:r>
            <a:endParaRPr lang="ja-JP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5176520" y="1804035"/>
            <a:ext cx="3892550" cy="255714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森町の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広報誌でも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利用されています。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自治体の資料作り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には欠かせない。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2070" y="6229985"/>
            <a:ext cx="6764655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引用：広報もりまち　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年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12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月号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163195"/>
            <a:ext cx="5123815" cy="3131185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2618105" y="346075"/>
            <a:ext cx="1442720" cy="111442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" y="3434715"/>
            <a:ext cx="5124450" cy="261937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990975" y="3967480"/>
            <a:ext cx="1162050" cy="99250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96215" y="339725"/>
            <a:ext cx="8791575" cy="96901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漫画をまるごと「いらすとや」に置き換えて、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latin typeface="游ゴシック" panose="020B0400000000000000" charset="-128"/>
                <a:ea typeface="游ゴシック" panose="020B0400000000000000" charset="-128"/>
              </a:rPr>
              <a:t>無料で配布するという取組も</a:t>
            </a:r>
            <a:endParaRPr lang="ja-JP" altLang="en-US" sz="28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96215" y="5878830"/>
            <a:ext cx="747776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引用：http://www.shonenmagazine.com/special/100maninochi-illustya/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4" name="図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756410"/>
            <a:ext cx="2861310" cy="3960495"/>
          </a:xfrm>
          <a:prstGeom prst="rect">
            <a:avLst/>
          </a:prstGeom>
        </p:spPr>
      </p:pic>
      <p:pic>
        <p:nvPicPr>
          <p:cNvPr id="6" name="図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5" y="1756410"/>
            <a:ext cx="5537200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81915"/>
            <a:ext cx="4815840" cy="642112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988695" y="3027045"/>
            <a:ext cx="7414895" cy="139573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作者の佐藤氏が、クレジットを記載すれば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絵を自由に利用して良いライセンスで公開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28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（ただし、連絡が必要）</a:t>
            </a:r>
            <a:endParaRPr lang="ja-JP" altLang="en-US" sz="28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99695" y="589470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テキストボックス 6"/>
          <p:cNvSpPr txBox="1"/>
          <p:nvPr/>
        </p:nvSpPr>
        <p:spPr>
          <a:xfrm>
            <a:off x="4942205" y="2183765"/>
            <a:ext cx="3798570" cy="158178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このように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ポスターにも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利用できます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4533900" y="589978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5410"/>
            <a:ext cx="4476750" cy="632904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57150" y="6434455"/>
            <a:ext cx="6588125" cy="27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http://www.pref.hokkaido.lg.jp/hf/cis/ishikakuho/tiikiwaku/2018hokudai-soudankai.htm</a:t>
            </a:r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358690" y="64418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6942435" y="3579930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2016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年</a:t>
            </a:r>
            <a:r>
              <a:rPr lang="en-US" altLang="ja-JP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12</a:t>
            </a:r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月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44170" y="64706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無料画像素材集もあります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134620" y="6028055"/>
            <a:ext cx="893889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600">
                <a:latin typeface="游ゴシック" panose="020B0400000000000000" charset="-128"/>
                <a:ea typeface="游ゴシック" panose="020B0400000000000000" charset="-128"/>
              </a:rPr>
              <a:t>https://www.tadapic.com/blackjack.php</a:t>
            </a:r>
            <a:endParaRPr lang="ja-JP" altLang="en-US" sz="16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6898005" y="60458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1464310"/>
            <a:ext cx="8676005" cy="4493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878840"/>
            <a:ext cx="5644515" cy="5059680"/>
          </a:xfrm>
          <a:prstGeom prst="rect">
            <a:avLst/>
          </a:prstGeom>
        </p:spPr>
      </p:pic>
      <p:sp>
        <p:nvSpPr>
          <p:cNvPr id="6" name="テキストボックス 5"/>
          <p:cNvSpPr txBox="1"/>
          <p:nvPr/>
        </p:nvSpPr>
        <p:spPr>
          <a:xfrm>
            <a:off x="210185" y="5954395"/>
            <a:ext cx="8873490" cy="31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https://www.city.aizuwakamatsu.fukushima.jp/docs/2009122400048/files/QandA.pdf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7" name="テキストボックス 6"/>
          <p:cNvSpPr txBox="1"/>
          <p:nvPr/>
        </p:nvSpPr>
        <p:spPr>
          <a:xfrm>
            <a:off x="302895" y="272415"/>
            <a:ext cx="8538845" cy="60642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latin typeface="游ゴシック" panose="020B0400000000000000" charset="-128"/>
                <a:ea typeface="游ゴシック" panose="020B0400000000000000" charset="-128"/>
              </a:rPr>
              <a:t>本日配布の資料にも利用されています</a:t>
            </a:r>
            <a:endParaRPr lang="ja-JP" altLang="en-US" sz="32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293360" y="2883535"/>
            <a:ext cx="3680460" cy="1995805"/>
          </a:xfrm>
          <a:prstGeom prst="wedgeRoundRectCallout">
            <a:avLst>
              <a:gd name="adj1" fmla="val -61042"/>
              <a:gd name="adj2" fmla="val 23273"/>
              <a:gd name="adj3" fmla="val 16667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福島県会津若松市の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「オープンデータ</a:t>
            </a:r>
            <a:r>
              <a:rPr lang="en-US" altLang="ja-JP" sz="2400" b="1">
                <a:latin typeface="游ゴシック" panose="020B0400000000000000" charset="-128"/>
                <a:ea typeface="游ゴシック" panose="020B0400000000000000" charset="-128"/>
              </a:rPr>
              <a:t>Q&amp;A</a:t>
            </a:r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」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pPr algn="ctr"/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（職員向け資料）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5947410" y="5436235"/>
            <a:ext cx="21120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/>
              <a:t>ブラックジャックによろしく</a:t>
            </a:r>
            <a:endParaRPr lang="ja-JP" altLang="en-US" sz="1400"/>
          </a:p>
          <a:p>
            <a:r>
              <a:rPr lang="ja-JP" altLang="en-US" sz="1400"/>
              <a:t>佐藤秀峰</a:t>
            </a:r>
            <a:endParaRPr lang="ja-JP" altLang="en-US" sz="1400"/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" name="Google Shape;148;p24"/>
          <p:cNvSpPr txBox="1"/>
          <p:nvPr/>
        </p:nvSpPr>
        <p:spPr>
          <a:xfrm>
            <a:off x="-3175" y="2500630"/>
            <a:ext cx="8406765" cy="10185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メイリオ" panose="020B0604030504040204" charset="-128"/>
                <a:sym typeface="メイリオ" panose="020B0604030504040204" charset="-128"/>
              </a:rPr>
              <a:t>オープンデータはなぜ必要？</a:t>
            </a:r>
            <a:endParaRPr lang="ja-JP" altLang="en-US" sz="40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メイリオ" panose="020B0604030504040204" charset="-128"/>
              <a:sym typeface="メイリオ" panose="020B0604030504040204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図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92710"/>
            <a:ext cx="9154160" cy="63182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05435" y="1144270"/>
            <a:ext cx="5326380" cy="15748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何かいいことがあるの？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お金がかかるんじゃないの？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めんどくさいなあ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4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別にやらなくていいんじゃない？</a:t>
            </a:r>
            <a:endParaRPr lang="ja-JP" altLang="en-US" sz="24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80670" y="488950"/>
            <a:ext cx="5358765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200" b="1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オープンデータって、</a:t>
            </a:r>
            <a:endParaRPr lang="ja-JP" altLang="en-US" sz="3200" b="1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97155"/>
            <a:ext cx="9157335" cy="6054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524000" y="2785745"/>
            <a:ext cx="6309360" cy="67119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街に図書館はありますか？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409700" y="1449705"/>
            <a:ext cx="6309360" cy="17684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ホームページって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情報の図書館に近いのでは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6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ないかと思う</a:t>
            </a:r>
            <a:endParaRPr lang="ja-JP" altLang="en-US" sz="36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5245"/>
            <a:ext cx="9139555" cy="62788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88925" y="344170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情報を見ることは可能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97155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ホームページも図書館も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コピーして私的利用は可能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2" name="テキストボックス 1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7630"/>
            <a:ext cx="9138920" cy="60928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446145" y="4439285"/>
            <a:ext cx="5314950" cy="109410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でも情報を自由に利用する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ことはできない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86360"/>
            <a:ext cx="9175750" cy="63379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82065" y="3156585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図書館の情報を自由に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使えるようにすることではないか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2" name="Google Shape;462;p55"/>
          <p:cNvPicPr preferRelativeResize="0"/>
          <p:nvPr/>
        </p:nvPicPr>
        <p:blipFill rotWithShape="1">
          <a:blip r:embed="rId1"/>
          <a:srcRect r="31958"/>
          <a:stretch>
            <a:fillRect/>
          </a:stretch>
        </p:blipFill>
        <p:spPr>
          <a:xfrm>
            <a:off x="405680" y="3773460"/>
            <a:ext cx="3393500" cy="16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1"/>
          <a:srcRect l="66509"/>
          <a:stretch>
            <a:fillRect/>
          </a:stretch>
        </p:blipFill>
        <p:spPr>
          <a:xfrm>
            <a:off x="7064355" y="815775"/>
            <a:ext cx="1670350" cy="1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3;p84"/>
          <p:cNvSpPr txBox="1"/>
          <p:nvPr/>
        </p:nvSpPr>
        <p:spPr>
          <a:xfrm>
            <a:off x="466725" y="2598420"/>
            <a:ext cx="8211185" cy="8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0000"/>
                  </a:schemeClr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lvl="0" algn="ctr"/>
            <a:r>
              <a:rPr lang="ja-JP" altLang="en-US" sz="5400">
                <a:solidFill>
                  <a:srgbClr val="C00000"/>
                </a:solidFill>
                <a:latin typeface="游ゴシック" panose="020B0400000000000000" charset="-128"/>
                <a:ea typeface="游ゴシック" panose="020B0400000000000000" charset="-128"/>
                <a:sym typeface="+mn-ea"/>
              </a:rPr>
              <a:t>こんな法律が施行された</a:t>
            </a:r>
            <a:endParaRPr lang="ja-JP" altLang="en-US" sz="5400">
              <a:solidFill>
                <a:srgbClr val="C00000"/>
              </a:solidFill>
              <a:latin typeface="游ゴシック" panose="020B0400000000000000" charset="-128"/>
              <a:ea typeface="游ゴシック" panose="020B0400000000000000" charset="-128"/>
              <a:sym typeface="+mn-ea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86360"/>
            <a:ext cx="9145270" cy="62496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921510" y="2715895"/>
            <a:ext cx="355346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こんな図書館が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あったら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嫌ですよね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326890" y="5370830"/>
            <a:ext cx="4805680" cy="956945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この説明手法は、北海道森町の山形氏の手法を真似たものです。勝手に「山形メソッド」と名付けます。山形メソッド使用中は、山形氏の顔写真を表示しておきます。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顔写真は、</a:t>
            </a:r>
            <a:r>
              <a:rPr lang="en-US" altLang="ja-JP" sz="1400">
                <a:latin typeface="游ゴシック" panose="020B0400000000000000" charset="-128"/>
                <a:ea typeface="游ゴシック" panose="020B0400000000000000" charset="-128"/>
              </a:rPr>
              <a:t>2018</a:t>
            </a:r>
            <a:r>
              <a:rPr lang="ja-JP" altLang="en-US" sz="1400">
                <a:latin typeface="游ゴシック" panose="020B0400000000000000" charset="-128"/>
                <a:ea typeface="游ゴシック" panose="020B0400000000000000" charset="-128"/>
              </a:rPr>
              <a:t>オープンデータリーダー研修のものです。</a:t>
            </a:r>
            <a:endParaRPr lang="ja-JP" altLang="en-US" sz="140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9" name="曲折矢印 8"/>
          <p:cNvSpPr/>
          <p:nvPr/>
        </p:nvSpPr>
        <p:spPr>
          <a:xfrm flipV="1">
            <a:off x="7540625" y="6336030"/>
            <a:ext cx="384810" cy="37846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88265"/>
            <a:ext cx="9225915" cy="52025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822700" y="351790"/>
            <a:ext cx="424624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商売人お断り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175" y="1062990"/>
            <a:ext cx="2765425" cy="276542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73660" y="5291455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データの商用利用の禁止をする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103505"/>
            <a:ext cx="9193530" cy="5273675"/>
          </a:xfrm>
          <a:prstGeom prst="rect">
            <a:avLst/>
          </a:prstGeom>
        </p:spPr>
      </p:pic>
      <p:sp>
        <p:nvSpPr>
          <p:cNvPr id="12" name="テキストボックス 11"/>
          <p:cNvSpPr txBox="1"/>
          <p:nvPr/>
        </p:nvSpPr>
        <p:spPr>
          <a:xfrm>
            <a:off x="102235" y="536829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データを無料で入手することができない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>
            <a:off x="4530090" y="4094480"/>
            <a:ext cx="43484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貸出が有料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9245"/>
            <a:ext cx="4589145" cy="3063875"/>
          </a:xfrm>
          <a:prstGeom prst="rect">
            <a:avLst/>
          </a:prstGeom>
        </p:spPr>
      </p:pic>
      <p:sp>
        <p:nvSpPr>
          <p:cNvPr id="10" name="テキストボックス 9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1" name="図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5090"/>
            <a:ext cx="9192260" cy="522033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386205" y="232854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本を置く場所が決まっていない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データの保存場所が決まっておらず、バラバラ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96520"/>
            <a:ext cx="9141460" cy="520954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527175" y="2459990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本が分類されていない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データの整理がされていない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280"/>
            <a:ext cx="9198610" cy="528955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本が全然ない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データの数が少ない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7" name="図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2886710"/>
            <a:ext cx="448310" cy="516890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89535"/>
            <a:ext cx="9201785" cy="488886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最新刊しか無い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一番新しいデータがなくて過去のデータが使えない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8" name="テキストボックス 7"/>
          <p:cNvSpPr txBox="1"/>
          <p:nvPr/>
        </p:nvSpPr>
        <p:spPr>
          <a:xfrm rot="21300000">
            <a:off x="2687320" y="247142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ワンピース最新刊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 rot="21240000">
            <a:off x="3002280" y="2401570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進撃の巨人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 rot="21240000">
            <a:off x="364236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ドラゴンボール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 rot="21240000">
            <a:off x="3949065" y="2472055"/>
            <a:ext cx="45720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>
                <a:solidFill>
                  <a:schemeClr val="bg1"/>
                </a:solidFill>
              </a:rPr>
              <a:t>こち亀　最新刊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ボックス 12"/>
          <p:cNvSpPr txBox="1"/>
          <p:nvPr/>
        </p:nvSpPr>
        <p:spPr>
          <a:xfrm rot="21420000">
            <a:off x="6341110" y="22625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ゴールデンカムイ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テキストボックス 13"/>
          <p:cNvSpPr txBox="1"/>
          <p:nvPr/>
        </p:nvSpPr>
        <p:spPr>
          <a:xfrm rot="21240000">
            <a:off x="5050790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キングダム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5" name="テキストボックス 14"/>
          <p:cNvSpPr txBox="1"/>
          <p:nvPr/>
        </p:nvSpPr>
        <p:spPr>
          <a:xfrm rot="21240000">
            <a:off x="4521835" y="2357120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ファブル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sp>
        <p:nvSpPr>
          <p:cNvPr id="16" name="テキストボックス 15"/>
          <p:cNvSpPr txBox="1"/>
          <p:nvPr/>
        </p:nvSpPr>
        <p:spPr>
          <a:xfrm>
            <a:off x="7458075" y="2300605"/>
            <a:ext cx="3962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ja-JP" altLang="en-US" sz="1400">
                <a:solidFill>
                  <a:schemeClr val="bg1"/>
                </a:solidFill>
              </a:rPr>
              <a:t>サザエさん　最新刊</a:t>
            </a:r>
            <a:endParaRPr lang="ja-JP" altLang="en-US" sz="1400">
              <a:solidFill>
                <a:schemeClr val="bg1"/>
              </a:solidFill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  <p:pic>
        <p:nvPicPr>
          <p:cNvPr id="17" name="図形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5090"/>
            <a:ext cx="9120505" cy="5132070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3692525" y="2208530"/>
            <a:ext cx="5097780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自分の町の情報が無い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自分の町だけ情報を出していない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2305685" y="844550"/>
            <a:ext cx="1386840" cy="3269615"/>
          </a:xfrm>
          <a:custGeom>
            <a:avLst/>
            <a:gdLst>
              <a:gd name="connisteX0" fmla="*/ 19050 w 1386840"/>
              <a:gd name="connsiteY0" fmla="*/ 18415 h 3269615"/>
              <a:gd name="connisteX1" fmla="*/ 1115060 w 1386840"/>
              <a:gd name="connsiteY1" fmla="*/ 0 h 3269615"/>
              <a:gd name="connisteX2" fmla="*/ 1386840 w 1386840"/>
              <a:gd name="connsiteY2" fmla="*/ 430530 h 3269615"/>
              <a:gd name="connisteX3" fmla="*/ 1171575 w 1386840"/>
              <a:gd name="connsiteY3" fmla="*/ 3269615 h 3269615"/>
              <a:gd name="connisteX4" fmla="*/ 0 w 1386840"/>
              <a:gd name="connsiteY4" fmla="*/ 3269615 h 3269615"/>
              <a:gd name="connisteX5" fmla="*/ 56515 w 1386840"/>
              <a:gd name="connsiteY5" fmla="*/ 421640 h 3269615"/>
              <a:gd name="connisteX6" fmla="*/ 19050 w 1386840"/>
              <a:gd name="connsiteY6" fmla="*/ 18415 h 32696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386840" h="3269615">
                <a:moveTo>
                  <a:pt x="19050" y="18415"/>
                </a:moveTo>
                <a:lnTo>
                  <a:pt x="1115060" y="0"/>
                </a:lnTo>
                <a:lnTo>
                  <a:pt x="1386840" y="430530"/>
                </a:lnTo>
                <a:lnTo>
                  <a:pt x="1171575" y="3269615"/>
                </a:lnTo>
                <a:lnTo>
                  <a:pt x="0" y="3269615"/>
                </a:lnTo>
                <a:lnTo>
                  <a:pt x="56515" y="421640"/>
                </a:lnTo>
                <a:lnTo>
                  <a:pt x="19050" y="18415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H="1">
            <a:off x="2263775" y="854075"/>
            <a:ext cx="1166495" cy="32042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87270" y="901065"/>
            <a:ext cx="1264920" cy="3157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100330"/>
            <a:ext cx="9159875" cy="52139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1273810" y="1457325"/>
            <a:ext cx="6372225" cy="6064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本を開くことができない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2235" y="5306060"/>
            <a:ext cx="8207375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【オープンデータ】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  <a:p>
            <a:r>
              <a:rPr lang="ja-JP" altLang="en-US" sz="2400" b="1">
                <a:latin typeface="游ゴシック" panose="020B0400000000000000" charset="-128"/>
                <a:ea typeface="游ゴシック" panose="020B0400000000000000" charset="-128"/>
              </a:rPr>
              <a:t>ファイル形式が特殊で、ファイルを開けない</a:t>
            </a:r>
            <a:endParaRPr lang="ja-JP" altLang="en-US" sz="2400" b="1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pic>
        <p:nvPicPr>
          <p:cNvPr id="10" name="図形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35" y="6410325"/>
            <a:ext cx="393700" cy="4508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59690"/>
            <a:ext cx="9167495" cy="611187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58178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今の役所の情報って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こういう不自由な図書館では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無いですか？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9" name="Google Shape;47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9144000" cy="68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68838" y="3040480"/>
            <a:ext cx="8520600" cy="7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8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">
            <a:off x="2570825" y="166905"/>
            <a:ext cx="3489901" cy="19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74930"/>
            <a:ext cx="9147810" cy="6102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292225" y="2051050"/>
            <a:ext cx="6559550" cy="121602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不自由な役所の情報を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オープンデータで</a:t>
            </a:r>
            <a:r>
              <a:rPr lang="ja-JP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游ゴシック" panose="020B0400000000000000" charset="-128"/>
                <a:ea typeface="游ゴシック" panose="020B0400000000000000" charset="-128"/>
              </a:rPr>
              <a:t>開放</a:t>
            </a:r>
            <a:r>
              <a:rPr lang="ja-JP" altLang="en-US" sz="3200" b="1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</a:rPr>
              <a:t>しましょう</a:t>
            </a:r>
            <a:endParaRPr lang="ja-JP" altLang="en-US" sz="3200" b="1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pic>
        <p:nvPicPr>
          <p:cNvPr id="9" name="図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  <p:sp>
        <p:nvSpPr>
          <p:cNvPr id="7" name="テキストボックス 6"/>
          <p:cNvSpPr txBox="1"/>
          <p:nvPr/>
        </p:nvSpPr>
        <p:spPr>
          <a:xfrm>
            <a:off x="-22860" y="6410325"/>
            <a:ext cx="46012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1400"/>
              <a:t>Pixabay</a:t>
            </a:r>
            <a:r>
              <a:rPr lang="ja-JP" altLang="en-US" sz="1400"/>
              <a:t>（https://pixabay.com）</a:t>
            </a:r>
            <a:endParaRPr lang="ja-JP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3" name="Google Shape;483;p57"/>
          <p:cNvSpPr txBox="1"/>
          <p:nvPr/>
        </p:nvSpPr>
        <p:spPr>
          <a:xfrm>
            <a:off x="311785" y="2384425"/>
            <a:ext cx="8520430" cy="149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400" b="1" i="0" u="none" strike="noStrike" cap="none">
                <a:solidFill>
                  <a:srgbClr val="434343"/>
                </a:solidFill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メイリオ" panose="020B0604030504040204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官民データ活用推進基本法</a:t>
            </a:r>
            <a:endParaRPr 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>
                <a:solidFill>
                  <a:srgbClr val="C00000"/>
                </a:solidFill>
                <a:latin typeface="游明朝 Demibold" panose="02020600000000000000" charset="-128"/>
                <a:ea typeface="游明朝 Demibold" panose="02020600000000000000" charset="-128"/>
              </a:rPr>
              <a:t>（略して「官デ法」）</a:t>
            </a:r>
            <a:endParaRPr lang="ja-JP" altLang="en-US" sz="4000">
              <a:solidFill>
                <a:srgbClr val="C00000"/>
              </a:solidFill>
              <a:latin typeface="游明朝 Demibold" panose="02020600000000000000" charset="-128"/>
              <a:ea typeface="游明朝 Demibold" panose="02020600000000000000" charset="-128"/>
            </a:endParaRPr>
          </a:p>
        </p:txBody>
      </p:sp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6587490"/>
            <a:ext cx="7366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5177</Words>
  <Application>WPS Presentation</Application>
  <PresentationFormat>宽屏</PresentationFormat>
  <Paragraphs>448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5" baseType="lpstr">
      <vt:lpstr>Arial</vt:lpstr>
      <vt:lpstr>ＭＳ Ｐゴシック</vt:lpstr>
      <vt:lpstr>Wingdings</vt:lpstr>
      <vt:lpstr>Segoe UI Black</vt:lpstr>
      <vt:lpstr>游ゴシック</vt:lpstr>
      <vt:lpstr>メイリオ</vt:lpstr>
      <vt:lpstr>Arial</vt:lpstr>
      <vt:lpstr>UD デジタル 教科書体 NP-B</vt:lpstr>
      <vt:lpstr>游明朝 Demibold</vt:lpstr>
      <vt:lpstr>UD デジタル 教科書体 NK-R</vt:lpstr>
      <vt:lpstr>Calibri</vt:lpstr>
      <vt:lpstr>Microsoft YaHei</vt:lpstr>
      <vt:lpstr>ＭＳ Ｐゴシック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kou35</dc:creator>
  <cp:lastModifiedBy>kou35</cp:lastModifiedBy>
  <cp:revision>74</cp:revision>
  <dcterms:created xsi:type="dcterms:W3CDTF">2018-11-23T05:54:00Z</dcterms:created>
  <dcterms:modified xsi:type="dcterms:W3CDTF">2018-12-10T15:26:02Z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1041-10.2.0.5845</vt:lpwstr>
  </property>
</Properties>
</file>